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15"/>
  </p:notesMasterIdLst>
  <p:sldIdLst>
    <p:sldId id="256" r:id="rId4"/>
    <p:sldId id="257" r:id="rId5"/>
    <p:sldId id="267" r:id="rId6"/>
    <p:sldId id="258" r:id="rId7"/>
    <p:sldId id="259" r:id="rId8"/>
    <p:sldId id="262" r:id="rId9"/>
    <p:sldId id="269"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249" autoAdjust="0"/>
  </p:normalViewPr>
  <p:slideViewPr>
    <p:cSldViewPr snapToGrid="0">
      <p:cViewPr>
        <p:scale>
          <a:sx n="80" d="100"/>
          <a:sy n="80" d="100"/>
        </p:scale>
        <p:origin x="936"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E82E0-A026-413E-85B6-BA108D21D946}" type="datetimeFigureOut">
              <a:rPr lang="en-GB" smtClean="0"/>
              <a:t>22/10/2018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55F1-650B-4943-951F-8742680DB10D}" type="slidenum">
              <a:rPr lang="en-GB" smtClean="0"/>
              <a:t>‹#›</a:t>
            </a:fld>
            <a:endParaRPr lang="en-GB"/>
          </a:p>
        </p:txBody>
      </p:sp>
    </p:spTree>
    <p:extLst>
      <p:ext uri="{BB962C8B-B14F-4D97-AF65-F5344CB8AC3E}">
        <p14:creationId xmlns:p14="http://schemas.microsoft.com/office/powerpoint/2010/main" val="42233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2</a:t>
            </a:fld>
            <a:endParaRPr lang="en-GB"/>
          </a:p>
        </p:txBody>
      </p:sp>
    </p:spTree>
    <p:extLst>
      <p:ext uri="{BB962C8B-B14F-4D97-AF65-F5344CB8AC3E}">
        <p14:creationId xmlns:p14="http://schemas.microsoft.com/office/powerpoint/2010/main" val="103249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3</a:t>
            </a:fld>
            <a:endParaRPr lang="en-GB"/>
          </a:p>
        </p:txBody>
      </p:sp>
    </p:spTree>
    <p:extLst>
      <p:ext uri="{BB962C8B-B14F-4D97-AF65-F5344CB8AC3E}">
        <p14:creationId xmlns:p14="http://schemas.microsoft.com/office/powerpoint/2010/main" val="121364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4</a:t>
            </a:fld>
            <a:endParaRPr lang="en-GB"/>
          </a:p>
        </p:txBody>
      </p:sp>
    </p:spTree>
    <p:extLst>
      <p:ext uri="{BB962C8B-B14F-4D97-AF65-F5344CB8AC3E}">
        <p14:creationId xmlns:p14="http://schemas.microsoft.com/office/powerpoint/2010/main" val="5056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5</a:t>
            </a:fld>
            <a:endParaRPr lang="en-GB"/>
          </a:p>
        </p:txBody>
      </p:sp>
    </p:spTree>
    <p:extLst>
      <p:ext uri="{BB962C8B-B14F-4D97-AF65-F5344CB8AC3E}">
        <p14:creationId xmlns:p14="http://schemas.microsoft.com/office/powerpoint/2010/main" val="20450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7</a:t>
            </a:fld>
            <a:endParaRPr lang="en-GB"/>
          </a:p>
        </p:txBody>
      </p:sp>
    </p:spTree>
    <p:extLst>
      <p:ext uri="{BB962C8B-B14F-4D97-AF65-F5344CB8AC3E}">
        <p14:creationId xmlns:p14="http://schemas.microsoft.com/office/powerpoint/2010/main" val="263301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955F1-650B-4943-951F-8742680DB10D}" type="slidenum">
              <a:rPr lang="en-GB" smtClean="0"/>
              <a:t>8</a:t>
            </a:fld>
            <a:endParaRPr lang="en-GB"/>
          </a:p>
        </p:txBody>
      </p:sp>
    </p:spTree>
    <p:extLst>
      <p:ext uri="{BB962C8B-B14F-4D97-AF65-F5344CB8AC3E}">
        <p14:creationId xmlns:p14="http://schemas.microsoft.com/office/powerpoint/2010/main" val="461398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7" name="Rectangle 16"/>
          <p:cNvSpPr/>
          <p:nvPr/>
        </p:nvSpPr>
        <p:spPr>
          <a:xfrm>
            <a:off x="4644008" y="0"/>
            <a:ext cx="4499992"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lvl1pPr>
              <a:defRPr baseline="0"/>
            </a:lvl1pPr>
          </a:lstStyle>
          <a:p>
            <a:r>
              <a:rPr lang="en-US"/>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dirty="0"/>
          </a:p>
          <a:p>
            <a:endParaRPr lang="en-GB" dirty="0"/>
          </a:p>
          <a:p>
            <a:endParaRPr lang="en-GB" dirty="0"/>
          </a:p>
          <a:p>
            <a:endParaRPr lang="en-GB" dirty="0"/>
          </a:p>
          <a:p>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5976000"/>
          </a:xfrm>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0" name="Rectangle 9"/>
          <p:cNvSpPr/>
          <p:nvPr/>
        </p:nvSpPr>
        <p:spPr>
          <a:xfrm>
            <a:off x="4661426" y="3744000"/>
            <a:ext cx="4464000" cy="2214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ext Placeholder 10"/>
          <p:cNvSpPr>
            <a:spLocks noGrp="1"/>
          </p:cNvSpPr>
          <p:nvPr>
            <p:ph type="body" sz="quarter" idx="14" hasCustomPrompt="1"/>
          </p:nvPr>
        </p:nvSpPr>
        <p:spPr>
          <a:xfrm>
            <a:off x="4976602" y="3933325"/>
            <a:ext cx="3859901"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2">
                    <a:lumMod val="50000"/>
                  </a:schemeClr>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itchFamily="34" charset="0"/>
            </a:endParaRPr>
          </a:p>
        </p:txBody>
      </p:sp>
      <p:grpSp>
        <p:nvGrpSpPr>
          <p:cNvPr id="17" name="Group 16"/>
          <p:cNvGrpSpPr/>
          <p:nvPr/>
        </p:nvGrpSpPr>
        <p:grpSpPr>
          <a:xfrm>
            <a:off x="5266578" y="1886850"/>
            <a:ext cx="38772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3" name="Rectangle 12"/>
          <p:cNvSpPr/>
          <p:nvPr/>
        </p:nvSpPr>
        <p:spPr>
          <a:xfrm>
            <a:off x="-9657"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5976000"/>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6" y="3744000"/>
            <a:ext cx="4464000" cy="22234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4923993" y="3937703"/>
            <a:ext cx="3938865"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3258438" y="0"/>
            <a:ext cx="5886000" cy="5976000"/>
          </a:xfrm>
          <a:solidFill>
            <a:schemeClr val="bg1"/>
          </a:solidFill>
        </p:spPr>
        <p:txBody>
          <a:bodyPr/>
          <a:lstStyle>
            <a:lvl1pPr algn="ctr">
              <a:defRPr/>
            </a:lvl1pPr>
          </a:lstStyle>
          <a:p>
            <a:r>
              <a:rPr lang="en-US"/>
              <a:t>Click icon to add picture</a:t>
            </a:r>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
        <p:nvSpPr>
          <p:cNvPr id="10" name="Rectangle 9"/>
          <p:cNvSpPr/>
          <p:nvPr/>
        </p:nvSpPr>
        <p:spPr>
          <a:xfrm>
            <a:off x="0" y="0"/>
            <a:ext cx="3258438" cy="5976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3258438" y="0"/>
            <a:ext cx="5886000" cy="5976000"/>
          </a:xfr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lvl1pPr>
              <a:defRPr baseline="0"/>
            </a:lvl1pPr>
          </a:lstStyle>
          <a:p>
            <a:r>
              <a:rPr lang="en-US"/>
              <a:t>Click icon to add picture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5" y="3744000"/>
            <a:ext cx="4464001" cy="2223406"/>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661426" y="0"/>
            <a:ext cx="4464000" cy="3744000"/>
          </a:xfrm>
        </p:spPr>
        <p:txBody>
          <a:bodyPr/>
          <a:lstStyle>
            <a:lvl1pPr>
              <a:defRPr/>
            </a:lvl1pPr>
          </a:lstStyle>
          <a:p>
            <a:r>
              <a:rPr lang="en-US" dirty="0"/>
              <a:t>                        </a:t>
            </a:r>
          </a:p>
          <a:p>
            <a:endParaRPr lang="en-US" dirty="0"/>
          </a:p>
          <a:p>
            <a:endParaRPr lang="en-US" dirty="0"/>
          </a:p>
          <a:p>
            <a:endParaRPr lang="en-US" dirty="0"/>
          </a:p>
          <a:p>
            <a:r>
              <a:rPr lang="en-US" dirty="0"/>
              <a:t>	Click icon to add picture</a:t>
            </a:r>
            <a:endParaRPr lang="en-GB" dirty="0"/>
          </a:p>
        </p:txBody>
      </p:sp>
      <p:sp>
        <p:nvSpPr>
          <p:cNvPr id="11" name="Text Placeholder 10"/>
          <p:cNvSpPr>
            <a:spLocks noGrp="1"/>
          </p:cNvSpPr>
          <p:nvPr>
            <p:ph type="body" sz="quarter" idx="14" hasCustomPrompt="1"/>
          </p:nvPr>
        </p:nvSpPr>
        <p:spPr>
          <a:xfrm>
            <a:off x="4947290" y="3937703"/>
            <a:ext cx="3892269"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2">
                    <a:lumMod val="50000"/>
                  </a:schemeClr>
                </a:solidFill>
              </a:defRPr>
            </a:lvl1pPr>
            <a:lvl3pPr marL="216000" indent="-216000">
              <a:defRPr/>
            </a:lvl3pPr>
            <a:lvl4pPr marL="396000" indent="-216000">
              <a:buFont typeface="Symbol" pitchFamily="18" charset="2"/>
              <a:buChar cha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67544" y="404664"/>
            <a:ext cx="3744416" cy="5400600"/>
          </a:xfrm>
        </p:spPr>
        <p:txBody>
          <a:bodyPr/>
          <a:lstStyle>
            <a:lvl1pPr>
              <a:defRPr>
                <a:solidFill>
                  <a:schemeClr val="bg1"/>
                </a:solidFill>
              </a:defRPr>
            </a:lvl1pPr>
          </a:lstStyle>
          <a:p>
            <a:r>
              <a:rPr lang="en-US" dirty="0"/>
              <a:t>	</a:t>
            </a:r>
          </a:p>
          <a:p>
            <a:endParaRPr lang="en-US" dirty="0"/>
          </a:p>
          <a:p>
            <a:endParaRPr lang="en-US" dirty="0"/>
          </a:p>
          <a:p>
            <a:endParaRPr lang="en-US" dirty="0"/>
          </a:p>
          <a:p>
            <a:endParaRPr lang="en-US" dirty="0"/>
          </a:p>
          <a:p>
            <a:endParaRPr lang="en-US" dirty="0"/>
          </a:p>
          <a:p>
            <a:r>
              <a:rPr lang="en-US" dirty="0"/>
              <a:t>	Click icon to add picture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4" r:id="rId5"/>
    <p:sldLayoutId id="2147483650" r:id="rId6"/>
    <p:sldLayoutId id="2147483651" r:id="rId7"/>
    <p:sldLayoutId id="2147483652" r:id="rId8"/>
    <p:sldLayoutId id="2147483653"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000" y="1973662"/>
            <a:ext cx="3329786" cy="2665013"/>
          </a:xfrm>
        </p:spPr>
        <p:txBody>
          <a:bodyPr/>
          <a:lstStyle/>
          <a:p>
            <a:pPr>
              <a:lnSpc>
                <a:spcPct val="100000"/>
              </a:lnSpc>
            </a:pPr>
            <a:r>
              <a:rPr lang="en-GB" dirty="0">
                <a:latin typeface="+mn-lt"/>
              </a:rPr>
              <a:t>Substance use communication between looked after young people and carers</a:t>
            </a:r>
          </a:p>
        </p:txBody>
      </p:sp>
      <p:sp>
        <p:nvSpPr>
          <p:cNvPr id="3" name="Subtitle 2"/>
          <p:cNvSpPr>
            <a:spLocks noGrp="1"/>
          </p:cNvSpPr>
          <p:nvPr>
            <p:ph type="subTitle" idx="1"/>
          </p:nvPr>
        </p:nvSpPr>
        <p:spPr>
          <a:xfrm>
            <a:off x="5364000" y="4929809"/>
            <a:ext cx="3330583" cy="1024265"/>
          </a:xfrm>
        </p:spPr>
        <p:txBody>
          <a:bodyPr/>
          <a:lstStyle/>
          <a:p>
            <a:pPr>
              <a:lnSpc>
                <a:spcPct val="100000"/>
              </a:lnSpc>
              <a:spcAft>
                <a:spcPts val="0"/>
              </a:spcAft>
            </a:pPr>
            <a:r>
              <a:rPr lang="en-GB" dirty="0"/>
              <a:t>Dr Hannah Carver</a:t>
            </a:r>
          </a:p>
          <a:p>
            <a:pPr>
              <a:lnSpc>
                <a:spcPct val="100000"/>
              </a:lnSpc>
              <a:spcAft>
                <a:spcPts val="0"/>
              </a:spcAft>
            </a:pPr>
            <a:r>
              <a:rPr lang="en-GB" dirty="0" err="1"/>
              <a:t>AFINet</a:t>
            </a:r>
            <a:r>
              <a:rPr lang="en-GB" dirty="0"/>
              <a:t> conference</a:t>
            </a:r>
          </a:p>
          <a:p>
            <a:pPr>
              <a:lnSpc>
                <a:spcPct val="100000"/>
              </a:lnSpc>
              <a:spcAft>
                <a:spcPts val="0"/>
              </a:spcAft>
            </a:pPr>
            <a:r>
              <a:rPr lang="en-GB" dirty="0"/>
              <a:t>10</a:t>
            </a:r>
            <a:r>
              <a:rPr lang="en-GB" baseline="30000" dirty="0"/>
              <a:t>th</a:t>
            </a:r>
            <a:r>
              <a:rPr lang="en-GB" dirty="0"/>
              <a:t> November 2018</a:t>
            </a:r>
          </a:p>
        </p:txBody>
      </p:sp>
      <p:pic>
        <p:nvPicPr>
          <p:cNvPr id="13" name="Picture Placeholder 12">
            <a:extLst>
              <a:ext uri="{FF2B5EF4-FFF2-40B4-BE49-F238E27FC236}">
                <a16:creationId xmlns:a16="http://schemas.microsoft.com/office/drawing/2014/main" id="{92786D69-846D-41CB-B67C-FF6CD2042EF0}"/>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4609" r="24609"/>
          <a:stretch>
            <a:fillRect/>
          </a:stretch>
        </p:blipFill>
        <p:spPr/>
      </p:pic>
    </p:spTree>
    <p:extLst>
      <p:ext uri="{BB962C8B-B14F-4D97-AF65-F5344CB8AC3E}">
        <p14:creationId xmlns:p14="http://schemas.microsoft.com/office/powerpoint/2010/main" val="329059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Acknowledgements</a:t>
            </a:r>
          </a:p>
        </p:txBody>
      </p:sp>
      <p:sp>
        <p:nvSpPr>
          <p:cNvPr id="3" name="Subtitle 2"/>
          <p:cNvSpPr>
            <a:spLocks noGrp="1"/>
          </p:cNvSpPr>
          <p:nvPr>
            <p:ph type="subTitle" idx="1"/>
          </p:nvPr>
        </p:nvSpPr>
        <p:spPr>
          <a:xfrm>
            <a:off x="450000" y="1980251"/>
            <a:ext cx="8244000" cy="4302561"/>
          </a:xfrm>
        </p:spPr>
        <p:txBody>
          <a:bodyPr/>
          <a:lstStyle/>
          <a:p>
            <a:pPr>
              <a:lnSpc>
                <a:spcPct val="100000"/>
              </a:lnSpc>
            </a:pPr>
            <a:r>
              <a:rPr lang="en-GB" sz="1800" dirty="0">
                <a:latin typeface="+mn-lt"/>
              </a:rPr>
              <a:t>Thank you to the following people:</a:t>
            </a:r>
          </a:p>
          <a:p>
            <a:pPr>
              <a:lnSpc>
                <a:spcPct val="100000"/>
              </a:lnSpc>
            </a:pPr>
            <a:endParaRPr lang="en-GB" sz="1800" dirty="0">
              <a:latin typeface="+mn-lt"/>
            </a:endParaRPr>
          </a:p>
          <a:p>
            <a:pPr>
              <a:lnSpc>
                <a:spcPct val="100000"/>
              </a:lnSpc>
            </a:pPr>
            <a:r>
              <a:rPr lang="en-GB" sz="1800" dirty="0">
                <a:latin typeface="+mn-lt"/>
              </a:rPr>
              <a:t>PhD Supervisors: </a:t>
            </a:r>
            <a:r>
              <a:rPr lang="en-GB" sz="1800" dirty="0">
                <a:latin typeface="+mn-lt"/>
                <a:cs typeface="Arial" panose="020B0604020202020204" pitchFamily="34" charset="0"/>
              </a:rPr>
              <a:t>Dr Janet Hanley (Edinburgh Napier University); Professor Lawrie Elliott (Glasgow Caledonian University); Professor Catriona Kennedy (Robert Gordon University)</a:t>
            </a:r>
          </a:p>
          <a:p>
            <a:pPr>
              <a:lnSpc>
                <a:spcPct val="100000"/>
              </a:lnSpc>
            </a:pPr>
            <a:endParaRPr lang="en-GB" sz="1800" dirty="0">
              <a:latin typeface="+mn-lt"/>
              <a:cs typeface="Arial" panose="020B0604020202020204" pitchFamily="34" charset="0"/>
            </a:endParaRPr>
          </a:p>
          <a:p>
            <a:pPr>
              <a:lnSpc>
                <a:spcPct val="100000"/>
              </a:lnSpc>
            </a:pPr>
            <a:r>
              <a:rPr lang="en-GB" sz="1800" dirty="0">
                <a:latin typeface="+mn-lt"/>
                <a:cs typeface="Arial" panose="020B0604020202020204" pitchFamily="34" charset="0"/>
              </a:rPr>
              <a:t>The young people and carers who participated in the interviews</a:t>
            </a:r>
          </a:p>
          <a:p>
            <a:pPr>
              <a:lnSpc>
                <a:spcPct val="100000"/>
              </a:lnSpc>
            </a:pPr>
            <a:endParaRPr lang="en-GB" sz="1800" dirty="0">
              <a:latin typeface="+mn-lt"/>
              <a:cs typeface="Arial" panose="020B0604020202020204" pitchFamily="34" charset="0"/>
            </a:endParaRPr>
          </a:p>
          <a:p>
            <a:pPr>
              <a:lnSpc>
                <a:spcPct val="100000"/>
              </a:lnSpc>
            </a:pPr>
            <a:r>
              <a:rPr lang="en-GB" sz="1800" dirty="0">
                <a:latin typeface="+mn-lt"/>
                <a:cs typeface="Arial" panose="020B0604020202020204" pitchFamily="34" charset="0"/>
              </a:rPr>
              <a:t>The ‘gatekeepers’ in social work/third sector organisations who supported recruitment</a:t>
            </a:r>
          </a:p>
          <a:p>
            <a:endParaRPr lang="en-GB" dirty="0"/>
          </a:p>
        </p:txBody>
      </p:sp>
    </p:spTree>
    <p:extLst>
      <p:ext uri="{BB962C8B-B14F-4D97-AF65-F5344CB8AC3E}">
        <p14:creationId xmlns:p14="http://schemas.microsoft.com/office/powerpoint/2010/main" val="381126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References</a:t>
            </a:r>
          </a:p>
        </p:txBody>
      </p:sp>
      <p:sp>
        <p:nvSpPr>
          <p:cNvPr id="3" name="Subtitle 2"/>
          <p:cNvSpPr>
            <a:spLocks noGrp="1"/>
          </p:cNvSpPr>
          <p:nvPr>
            <p:ph type="subTitle" idx="1"/>
          </p:nvPr>
        </p:nvSpPr>
        <p:spPr>
          <a:xfrm>
            <a:off x="450000" y="1980252"/>
            <a:ext cx="8244000" cy="4221766"/>
          </a:xfrm>
        </p:spPr>
        <p:txBody>
          <a:bodyPr/>
          <a:lstStyle/>
          <a:p>
            <a:pPr marL="228600" lvl="0" indent="-228600">
              <a:lnSpc>
                <a:spcPct val="100000"/>
              </a:lnSpc>
              <a:spcAft>
                <a:spcPts val="0"/>
              </a:spcAft>
              <a:buFont typeface="+mj-lt"/>
              <a:buAutoNum type="arabicPeriod"/>
            </a:pPr>
            <a:r>
              <a:rPr lang="en-GB" sz="1200" dirty="0">
                <a:latin typeface="+mn-lt"/>
              </a:rPr>
              <a:t>Mirza, K. &amp; Mirza, S.(2008). Adolescent substance misuse. </a:t>
            </a:r>
            <a:r>
              <a:rPr lang="en-GB" sz="1200" i="1" dirty="0">
                <a:latin typeface="+mn-lt"/>
              </a:rPr>
              <a:t>Psychiatry</a:t>
            </a:r>
            <a:r>
              <a:rPr lang="en-GB" sz="1200" dirty="0">
                <a:latin typeface="+mn-lt"/>
              </a:rPr>
              <a:t> 7(8) 357–362.</a:t>
            </a:r>
          </a:p>
          <a:p>
            <a:pPr marL="228600" lvl="0" indent="-228600">
              <a:lnSpc>
                <a:spcPct val="100000"/>
              </a:lnSpc>
              <a:spcAft>
                <a:spcPts val="0"/>
              </a:spcAft>
              <a:buFont typeface="+mj-lt"/>
              <a:buAutoNum type="arabicPeriod"/>
            </a:pPr>
            <a:r>
              <a:rPr lang="en-GB" sz="1200" dirty="0">
                <a:latin typeface="+mn-lt"/>
              </a:rPr>
              <a:t>Kam, J.A., &amp; Lee, C.J. (2013). Examining the effects of mass media campaign exposure and interpersonal discussions on youth’s drug use: The mediating role of visiting pro-drug websites. </a:t>
            </a:r>
            <a:r>
              <a:rPr lang="en-GB" sz="1200" i="1" dirty="0">
                <a:latin typeface="+mn-lt"/>
              </a:rPr>
              <a:t>Health Communication</a:t>
            </a:r>
            <a:r>
              <a:rPr lang="en-GB" sz="1200" dirty="0">
                <a:latin typeface="+mn-lt"/>
              </a:rPr>
              <a:t>, 28(5), 473–485.</a:t>
            </a:r>
          </a:p>
          <a:p>
            <a:pPr marL="228600" lvl="0" indent="-228600">
              <a:lnSpc>
                <a:spcPct val="100000"/>
              </a:lnSpc>
              <a:spcAft>
                <a:spcPts val="0"/>
              </a:spcAft>
              <a:buFont typeface="+mj-lt"/>
              <a:buAutoNum type="arabicPeriod"/>
            </a:pPr>
            <a:r>
              <a:rPr lang="en-GB" sz="1200" dirty="0">
                <a:latin typeface="+mn-lt"/>
              </a:rPr>
              <a:t>Yang, F., Tan, K.A., &amp; Cheng, W.J.Y. (2014). The effects of connectedness on health-promoting and health-compromising </a:t>
            </a:r>
            <a:r>
              <a:rPr lang="en-GB" sz="1200" dirty="0" err="1">
                <a:latin typeface="+mn-lt"/>
              </a:rPr>
              <a:t>behaviors</a:t>
            </a:r>
            <a:r>
              <a:rPr lang="en-GB" sz="1200" dirty="0">
                <a:latin typeface="+mn-lt"/>
              </a:rPr>
              <a:t> in adolescents: Evidence from a </a:t>
            </a:r>
            <a:r>
              <a:rPr lang="en-GB" sz="1200" dirty="0" err="1">
                <a:latin typeface="+mn-lt"/>
              </a:rPr>
              <a:t>statewide</a:t>
            </a:r>
            <a:r>
              <a:rPr lang="en-GB" sz="1200" dirty="0">
                <a:latin typeface="+mn-lt"/>
              </a:rPr>
              <a:t> survey</a:t>
            </a:r>
            <a:r>
              <a:rPr lang="en-GB" sz="1200" i="1" dirty="0">
                <a:latin typeface="+mn-lt"/>
              </a:rPr>
              <a:t>. The Journal of Primary Prevention</a:t>
            </a:r>
            <a:r>
              <a:rPr lang="en-GB" sz="1200" dirty="0">
                <a:latin typeface="+mn-lt"/>
              </a:rPr>
              <a:t>, 35(1), 33–46. </a:t>
            </a:r>
          </a:p>
          <a:p>
            <a:pPr marL="228600" lvl="0" indent="-228600">
              <a:lnSpc>
                <a:spcPct val="100000"/>
              </a:lnSpc>
              <a:spcAft>
                <a:spcPts val="0"/>
              </a:spcAft>
              <a:buFont typeface="+mj-lt"/>
              <a:buAutoNum type="arabicPeriod"/>
            </a:pPr>
            <a:r>
              <a:rPr lang="en-GB" sz="1200" dirty="0">
                <a:latin typeface="+mn-lt"/>
              </a:rPr>
              <a:t>Carver, H., Elliott, L., Hanley, J., &amp; Kennedy, C. (2016). Parent-child connectedness and communication in relation to alcohol, tobacco and drug use in adolescence: an integrative review of the literature. </a:t>
            </a:r>
            <a:r>
              <a:rPr lang="en-GB" sz="1200" i="1" dirty="0">
                <a:latin typeface="+mn-lt"/>
              </a:rPr>
              <a:t>Drugs: Education, Prevention and Policy </a:t>
            </a:r>
            <a:r>
              <a:rPr lang="en-GB" sz="1200" dirty="0">
                <a:latin typeface="+mn-lt"/>
              </a:rPr>
              <a:t>27(2) 119-133.</a:t>
            </a:r>
          </a:p>
          <a:p>
            <a:pPr marL="228600" lvl="0" indent="-228600">
              <a:lnSpc>
                <a:spcPct val="100000"/>
              </a:lnSpc>
              <a:spcAft>
                <a:spcPts val="0"/>
              </a:spcAft>
              <a:buFont typeface="+mj-lt"/>
              <a:buAutoNum type="arabicPeriod"/>
            </a:pPr>
            <a:r>
              <a:rPr lang="en-GB" sz="1200" dirty="0">
                <a:latin typeface="+mn-lt"/>
              </a:rPr>
              <a:t>Jones, R., Everson-Hock, E. S., </a:t>
            </a:r>
            <a:r>
              <a:rPr lang="en-GB" sz="1200" dirty="0" err="1">
                <a:latin typeface="+mn-lt"/>
              </a:rPr>
              <a:t>Papaioannou</a:t>
            </a:r>
            <a:r>
              <a:rPr lang="en-GB" sz="1200" dirty="0">
                <a:latin typeface="+mn-lt"/>
              </a:rPr>
              <a:t>, D., Guillaume, L., Goyder, E., Chilcott, J., Cooke, J., Payne, N., Duenas, A., Sheppard, L.M., &amp; Swann, C. (2011). Factors associated with outcomes for looked-after children and young people: a correlates review of the literature. </a:t>
            </a:r>
            <a:r>
              <a:rPr lang="en-GB" sz="1200" i="1" dirty="0">
                <a:latin typeface="+mn-lt"/>
              </a:rPr>
              <a:t>Child: Care, Health and Development</a:t>
            </a:r>
            <a:r>
              <a:rPr lang="en-GB" sz="1200" dirty="0">
                <a:latin typeface="+mn-lt"/>
              </a:rPr>
              <a:t>, 37(5), 613–622.  </a:t>
            </a:r>
          </a:p>
          <a:p>
            <a:pPr marL="228600" lvl="0" indent="-228600">
              <a:lnSpc>
                <a:spcPct val="100000"/>
              </a:lnSpc>
              <a:spcAft>
                <a:spcPts val="0"/>
              </a:spcAft>
              <a:buFont typeface="+mj-lt"/>
              <a:buAutoNum type="arabicPeriod"/>
            </a:pPr>
            <a:r>
              <a:rPr lang="en-GB" sz="1200" dirty="0">
                <a:latin typeface="+mn-lt"/>
              </a:rPr>
              <a:t>von </a:t>
            </a:r>
            <a:r>
              <a:rPr lang="en-GB" sz="1200" dirty="0" err="1">
                <a:latin typeface="+mn-lt"/>
              </a:rPr>
              <a:t>Borczyskowski</a:t>
            </a:r>
            <a:r>
              <a:rPr lang="en-GB" sz="1200" dirty="0">
                <a:latin typeface="+mn-lt"/>
              </a:rPr>
              <a:t>, A., </a:t>
            </a:r>
            <a:r>
              <a:rPr lang="en-GB" sz="1200" dirty="0" err="1">
                <a:latin typeface="+mn-lt"/>
              </a:rPr>
              <a:t>Vinnerljung</a:t>
            </a:r>
            <a:r>
              <a:rPr lang="en-GB" sz="1200" dirty="0">
                <a:latin typeface="+mn-lt"/>
              </a:rPr>
              <a:t>, B., &amp; </a:t>
            </a:r>
            <a:r>
              <a:rPr lang="en-GB" sz="1200" dirty="0" err="1">
                <a:latin typeface="+mn-lt"/>
              </a:rPr>
              <a:t>Hjern</a:t>
            </a:r>
            <a:r>
              <a:rPr lang="en-GB" sz="1200" dirty="0">
                <a:latin typeface="+mn-lt"/>
              </a:rPr>
              <a:t>, A. (2013). Alcohol and drug abuse among young adults who grew up in substitute care: Findings from a Swedish national cohort study</a:t>
            </a:r>
            <a:r>
              <a:rPr lang="en-GB" sz="1200" i="1" dirty="0">
                <a:latin typeface="+mn-lt"/>
              </a:rPr>
              <a:t>. Children and Youth Services Review</a:t>
            </a:r>
            <a:r>
              <a:rPr lang="en-GB" sz="1200" dirty="0">
                <a:latin typeface="+mn-lt"/>
              </a:rPr>
              <a:t>, 35(12), 1954–1961.  </a:t>
            </a:r>
          </a:p>
          <a:p>
            <a:pPr marL="228600" lvl="0" indent="-228600">
              <a:lnSpc>
                <a:spcPct val="100000"/>
              </a:lnSpc>
              <a:spcAft>
                <a:spcPts val="0"/>
              </a:spcAft>
              <a:buFont typeface="+mj-lt"/>
              <a:buAutoNum type="arabicPeriod"/>
            </a:pPr>
            <a:r>
              <a:rPr lang="en-GB" sz="1200" dirty="0" err="1">
                <a:latin typeface="+mn-lt"/>
              </a:rPr>
              <a:t>Traube</a:t>
            </a:r>
            <a:r>
              <a:rPr lang="en-GB" sz="1200" dirty="0">
                <a:latin typeface="+mn-lt"/>
              </a:rPr>
              <a:t>, D.E., James, S., Zhang, J., &amp; Landsverk, J. (2012). A national study of risk and protective factors for substance use among youth in the child welfare system. </a:t>
            </a:r>
            <a:r>
              <a:rPr lang="en-GB" sz="1200" i="1" dirty="0">
                <a:latin typeface="+mn-lt"/>
              </a:rPr>
              <a:t>Addictive </a:t>
            </a:r>
            <a:r>
              <a:rPr lang="en-GB" sz="1200" i="1" dirty="0" err="1">
                <a:latin typeface="+mn-lt"/>
              </a:rPr>
              <a:t>Behaviors</a:t>
            </a:r>
            <a:r>
              <a:rPr lang="en-GB" sz="1200" dirty="0">
                <a:latin typeface="+mn-lt"/>
              </a:rPr>
              <a:t>, 37(5), 641–650. </a:t>
            </a:r>
          </a:p>
          <a:p>
            <a:pPr marL="228600" lvl="0" indent="-228600">
              <a:lnSpc>
                <a:spcPct val="100000"/>
              </a:lnSpc>
              <a:spcAft>
                <a:spcPts val="0"/>
              </a:spcAft>
              <a:buFont typeface="+mj-lt"/>
              <a:buAutoNum type="arabicPeriod"/>
            </a:pPr>
            <a:r>
              <a:rPr lang="en-GB" sz="1200" dirty="0" err="1">
                <a:latin typeface="+mn-lt"/>
              </a:rPr>
              <a:t>Rueter</a:t>
            </a:r>
            <a:r>
              <a:rPr lang="en-GB" sz="1200" dirty="0">
                <a:latin typeface="+mn-lt"/>
              </a:rPr>
              <a:t>, M.A., &amp; Koerner, A.F. (2008). The effect of family communication patterns on adopted adolescent adjustment. </a:t>
            </a:r>
            <a:r>
              <a:rPr lang="en-GB" sz="1200" i="1" dirty="0">
                <a:latin typeface="+mn-lt"/>
              </a:rPr>
              <a:t>Journal of Marriage and Family</a:t>
            </a:r>
            <a:r>
              <a:rPr lang="en-GB" sz="1200" dirty="0">
                <a:latin typeface="+mn-lt"/>
              </a:rPr>
              <a:t>, 70(3), 715–727.</a:t>
            </a:r>
          </a:p>
          <a:p>
            <a:pPr marL="228600" lvl="0" indent="-228600">
              <a:lnSpc>
                <a:spcPct val="100000"/>
              </a:lnSpc>
              <a:spcAft>
                <a:spcPts val="0"/>
              </a:spcAft>
              <a:buFont typeface="+mj-lt"/>
              <a:buAutoNum type="arabicPeriod"/>
            </a:pPr>
            <a:r>
              <a:rPr lang="en-GB" sz="1200" dirty="0" err="1">
                <a:latin typeface="+mn-lt"/>
              </a:rPr>
              <a:t>Samek</a:t>
            </a:r>
            <a:r>
              <a:rPr lang="en-GB" sz="1200" dirty="0">
                <a:latin typeface="+mn-lt"/>
              </a:rPr>
              <a:t>, D.R., &amp; </a:t>
            </a:r>
            <a:r>
              <a:rPr lang="en-GB" sz="1200" dirty="0" err="1">
                <a:latin typeface="+mn-lt"/>
              </a:rPr>
              <a:t>Rueter</a:t>
            </a:r>
            <a:r>
              <a:rPr lang="en-GB" sz="1200" dirty="0">
                <a:latin typeface="+mn-lt"/>
              </a:rPr>
              <a:t>, M.A. (2012). Associations between family communication patterns, sibling closeness, and adoptive status. </a:t>
            </a:r>
            <a:r>
              <a:rPr lang="en-GB" sz="1200" i="1" dirty="0">
                <a:latin typeface="+mn-lt"/>
              </a:rPr>
              <a:t>Journal of Marriage and Family</a:t>
            </a:r>
            <a:r>
              <a:rPr lang="en-GB" sz="1200" dirty="0">
                <a:latin typeface="+mn-lt"/>
              </a:rPr>
              <a:t>, 73(5), 1015–1031. </a:t>
            </a:r>
          </a:p>
          <a:p>
            <a:pPr marL="228600" lvl="0" indent="-228600">
              <a:lnSpc>
                <a:spcPct val="100000"/>
              </a:lnSpc>
              <a:spcAft>
                <a:spcPts val="0"/>
              </a:spcAft>
              <a:buFont typeface="+mj-lt"/>
              <a:buAutoNum type="arabicPeriod"/>
            </a:pPr>
            <a:r>
              <a:rPr lang="en-GB" sz="1200" dirty="0" err="1">
                <a:latin typeface="+mn-lt"/>
              </a:rPr>
              <a:t>Vuchinich</a:t>
            </a:r>
            <a:r>
              <a:rPr lang="en-GB" sz="1200" dirty="0">
                <a:latin typeface="+mn-lt"/>
              </a:rPr>
              <a:t>, S., </a:t>
            </a:r>
            <a:r>
              <a:rPr lang="en-GB" sz="1200" dirty="0" err="1">
                <a:latin typeface="+mn-lt"/>
              </a:rPr>
              <a:t>Ozretich</a:t>
            </a:r>
            <a:r>
              <a:rPr lang="en-GB" sz="1200" dirty="0">
                <a:latin typeface="+mn-lt"/>
              </a:rPr>
              <a:t>, R.A., Pratt, C.C., &amp; </a:t>
            </a:r>
            <a:r>
              <a:rPr lang="en-GB" sz="1200" dirty="0" err="1">
                <a:latin typeface="+mn-lt"/>
              </a:rPr>
              <a:t>Kneedler</a:t>
            </a:r>
            <a:r>
              <a:rPr lang="en-GB" sz="1200" dirty="0">
                <a:latin typeface="+mn-lt"/>
              </a:rPr>
              <a:t>, B. (2002). Problem solving communication in foster families and birth families. </a:t>
            </a:r>
            <a:r>
              <a:rPr lang="en-GB" sz="1200" i="1" dirty="0">
                <a:latin typeface="+mn-lt"/>
              </a:rPr>
              <a:t>Child Welfare</a:t>
            </a:r>
            <a:r>
              <a:rPr lang="en-GB" sz="1200" dirty="0">
                <a:latin typeface="+mn-lt"/>
              </a:rPr>
              <a:t>, 81(4), 571–594.</a:t>
            </a:r>
          </a:p>
          <a:p>
            <a:pPr marL="228600" lvl="0" indent="-228600">
              <a:lnSpc>
                <a:spcPct val="100000"/>
              </a:lnSpc>
              <a:spcAft>
                <a:spcPts val="0"/>
              </a:spcAft>
              <a:buFont typeface="+mj-lt"/>
              <a:buAutoNum type="arabicPeriod"/>
            </a:pPr>
            <a:r>
              <a:rPr lang="en-GB" sz="1200" dirty="0">
                <a:latin typeface="+mn-lt"/>
              </a:rPr>
              <a:t>Braun, V., &amp; Clarke, V. (2006). Using thematic analysis in psychology. </a:t>
            </a:r>
            <a:r>
              <a:rPr lang="en-GB" sz="1200" i="1" dirty="0">
                <a:latin typeface="+mn-lt"/>
              </a:rPr>
              <a:t>Qualitative Research in Psychology</a:t>
            </a:r>
            <a:r>
              <a:rPr lang="en-GB" sz="1200" dirty="0">
                <a:latin typeface="+mn-lt"/>
              </a:rPr>
              <a:t>, 3(2), 77–101.</a:t>
            </a:r>
          </a:p>
          <a:p>
            <a:pPr marL="228600" indent="-228600">
              <a:lnSpc>
                <a:spcPct val="100000"/>
              </a:lnSpc>
              <a:spcAft>
                <a:spcPts val="0"/>
              </a:spcAft>
              <a:buFont typeface="+mj-lt"/>
              <a:buAutoNum type="arabicPeriod"/>
            </a:pPr>
            <a:endParaRPr lang="en-GB" sz="1200" dirty="0">
              <a:solidFill>
                <a:prstClr val="black"/>
              </a:solidFill>
              <a:latin typeface="+mn-lt"/>
              <a:cs typeface="Arial" panose="020B0604020202020204" pitchFamily="34" charset="0"/>
            </a:endParaRPr>
          </a:p>
          <a:p>
            <a:pPr marL="228600" lvl="0" indent="-228600">
              <a:lnSpc>
                <a:spcPct val="100000"/>
              </a:lnSpc>
              <a:spcAft>
                <a:spcPts val="0"/>
              </a:spcAft>
              <a:buFont typeface="+mj-lt"/>
              <a:buAutoNum type="arabicPeriod"/>
            </a:pPr>
            <a:endParaRPr lang="en-GB" sz="1200" dirty="0">
              <a:latin typeface="+mn-lt"/>
            </a:endParaRPr>
          </a:p>
          <a:p>
            <a:endParaRPr lang="en-GB" dirty="0"/>
          </a:p>
        </p:txBody>
      </p:sp>
    </p:spTree>
    <p:extLst>
      <p:ext uri="{BB962C8B-B14F-4D97-AF65-F5344CB8AC3E}">
        <p14:creationId xmlns:p14="http://schemas.microsoft.com/office/powerpoint/2010/main" val="401659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49810"/>
            <a:ext cx="8244000" cy="436162"/>
          </a:xfrm>
        </p:spPr>
        <p:txBody>
          <a:bodyPr anchor="ctr"/>
          <a:lstStyle/>
          <a:p>
            <a:pPr>
              <a:lnSpc>
                <a:spcPct val="100000"/>
              </a:lnSpc>
            </a:pPr>
            <a:r>
              <a:rPr lang="en-GB" sz="2800" dirty="0"/>
              <a:t>Communication, connectedness and substance use</a:t>
            </a:r>
          </a:p>
        </p:txBody>
      </p:sp>
      <p:sp>
        <p:nvSpPr>
          <p:cNvPr id="3" name="Subtitle 2"/>
          <p:cNvSpPr>
            <a:spLocks noGrp="1"/>
          </p:cNvSpPr>
          <p:nvPr>
            <p:ph type="subTitle" idx="1"/>
          </p:nvPr>
        </p:nvSpPr>
        <p:spPr>
          <a:xfrm>
            <a:off x="450000" y="1962857"/>
            <a:ext cx="8244000" cy="4345178"/>
          </a:xfrm>
        </p:spPr>
        <p:txBody>
          <a:bodyPr/>
          <a:lstStyle/>
          <a:p>
            <a:pPr marL="285750" indent="-285750">
              <a:lnSpc>
                <a:spcPct val="100000"/>
              </a:lnSpc>
              <a:spcAft>
                <a:spcPts val="0"/>
              </a:spcAft>
              <a:buClr>
                <a:schemeClr val="accent2"/>
              </a:buClr>
              <a:buSzPct val="75000"/>
              <a:buFont typeface="Arial" panose="020B0604020202020204" pitchFamily="34" charset="0"/>
              <a:buChar char="•"/>
            </a:pPr>
            <a:r>
              <a:rPr lang="en-GB" sz="2400" dirty="0">
                <a:latin typeface="+mn-lt"/>
                <a:cs typeface="Arial" panose="020B0604020202020204" pitchFamily="34" charset="0"/>
              </a:rPr>
              <a:t>Early initiation associated with more problematic use</a:t>
            </a:r>
            <a:r>
              <a:rPr lang="en-GB" sz="2400" baseline="30000" dirty="0">
                <a:latin typeface="+mn-lt"/>
                <a:cs typeface="Arial" panose="020B0604020202020204" pitchFamily="34" charset="0"/>
              </a:rPr>
              <a:t>1</a:t>
            </a:r>
            <a:r>
              <a:rPr lang="en-GB" sz="2400" dirty="0">
                <a:latin typeface="+mn-lt"/>
                <a:cs typeface="Arial" panose="020B0604020202020204" pitchFamily="34" charset="0"/>
              </a:rPr>
              <a:t> </a:t>
            </a:r>
          </a:p>
          <a:p>
            <a:pPr marL="285750" indent="-285750">
              <a:lnSpc>
                <a:spcPct val="100000"/>
              </a:lnSpc>
              <a:spcAft>
                <a:spcPts val="0"/>
              </a:spcAft>
              <a:buClr>
                <a:schemeClr val="accent2"/>
              </a:buClr>
              <a:buSzPct val="75000"/>
              <a:buFont typeface="Arial" panose="020B0604020202020204" pitchFamily="34" charset="0"/>
              <a:buChar char="•"/>
            </a:pPr>
            <a:endParaRPr lang="en-GB" sz="1400" dirty="0">
              <a:latin typeface="+mn-lt"/>
              <a:cs typeface="Arial" panose="020B0604020202020204" pitchFamily="34" charset="0"/>
            </a:endParaRPr>
          </a:p>
          <a:p>
            <a:pPr marL="285750" indent="-285750">
              <a:lnSpc>
                <a:spcPct val="100000"/>
              </a:lnSpc>
              <a:spcAft>
                <a:spcPts val="0"/>
              </a:spcAft>
              <a:buClr>
                <a:schemeClr val="accent2"/>
              </a:buClr>
              <a:buSzPct val="75000"/>
              <a:buFont typeface="Arial" panose="020B0604020202020204" pitchFamily="34" charset="0"/>
              <a:buChar char="•"/>
            </a:pPr>
            <a:r>
              <a:rPr lang="en-GB" sz="2400" dirty="0">
                <a:latin typeface="+mn-lt"/>
                <a:cs typeface="Arial" panose="020B0604020202020204" pitchFamily="34" charset="0"/>
              </a:rPr>
              <a:t>Parent-child connectedness and communication as protective</a:t>
            </a:r>
            <a:r>
              <a:rPr lang="en-GB" sz="2400" baseline="30000" dirty="0">
                <a:latin typeface="+mn-lt"/>
                <a:cs typeface="Arial" panose="020B0604020202020204" pitchFamily="34" charset="0"/>
              </a:rPr>
              <a:t>2,3</a:t>
            </a:r>
          </a:p>
          <a:p>
            <a:pPr marL="285750" indent="-285750">
              <a:lnSpc>
                <a:spcPct val="100000"/>
              </a:lnSpc>
              <a:spcAft>
                <a:spcPts val="0"/>
              </a:spcAft>
              <a:buClr>
                <a:schemeClr val="accent2"/>
              </a:buClr>
              <a:buSzPct val="75000"/>
              <a:buFont typeface="Arial" panose="020B0604020202020204" pitchFamily="34" charset="0"/>
              <a:buChar char="•"/>
            </a:pPr>
            <a:endParaRPr lang="en-GB" sz="1400" dirty="0">
              <a:latin typeface="+mn-lt"/>
              <a:cs typeface="Arial" panose="020B0604020202020204" pitchFamily="34" charset="0"/>
            </a:endParaRPr>
          </a:p>
          <a:p>
            <a:pPr marL="285750" indent="-285750">
              <a:lnSpc>
                <a:spcPct val="100000"/>
              </a:lnSpc>
              <a:spcAft>
                <a:spcPts val="0"/>
              </a:spcAft>
              <a:buClr>
                <a:schemeClr val="accent2"/>
              </a:buClr>
              <a:buSzPct val="75000"/>
              <a:buFont typeface="Arial" panose="020B0604020202020204" pitchFamily="34" charset="0"/>
              <a:buChar char="•"/>
            </a:pPr>
            <a:r>
              <a:rPr lang="en-GB" sz="2400" dirty="0">
                <a:latin typeface="+mn-lt"/>
                <a:cs typeface="Arial" panose="020B0604020202020204" pitchFamily="34" charset="0"/>
              </a:rPr>
              <a:t>Integrative review of literature identified key factors</a:t>
            </a:r>
            <a:r>
              <a:rPr lang="en-GB" sz="2400" baseline="30000" dirty="0">
                <a:latin typeface="+mn-lt"/>
                <a:cs typeface="Arial" panose="020B0604020202020204" pitchFamily="34" charset="0"/>
              </a:rPr>
              <a:t>4</a:t>
            </a:r>
          </a:p>
          <a:p>
            <a:endParaRPr lang="en-GB" dirty="0"/>
          </a:p>
        </p:txBody>
      </p:sp>
      <p:pic>
        <p:nvPicPr>
          <p:cNvPr id="4" name="Picture 3">
            <a:extLst>
              <a:ext uri="{FF2B5EF4-FFF2-40B4-BE49-F238E27FC236}">
                <a16:creationId xmlns:a16="http://schemas.microsoft.com/office/drawing/2014/main" id="{45A7CC76-0934-4EDE-ADCD-68AD7B463B4E}"/>
              </a:ext>
            </a:extLst>
          </p:cNvPr>
          <p:cNvPicPr>
            <a:picLocks noChangeAspect="1"/>
          </p:cNvPicPr>
          <p:nvPr/>
        </p:nvPicPr>
        <p:blipFill>
          <a:blip r:embed="rId3"/>
          <a:stretch>
            <a:fillRect/>
          </a:stretch>
        </p:blipFill>
        <p:spPr>
          <a:xfrm>
            <a:off x="1515770" y="3743911"/>
            <a:ext cx="6112460" cy="2564124"/>
          </a:xfrm>
          <a:prstGeom prst="rect">
            <a:avLst/>
          </a:prstGeom>
        </p:spPr>
      </p:pic>
    </p:spTree>
    <p:extLst>
      <p:ext uri="{BB962C8B-B14F-4D97-AF65-F5344CB8AC3E}">
        <p14:creationId xmlns:p14="http://schemas.microsoft.com/office/powerpoint/2010/main" val="278197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49810"/>
            <a:ext cx="8244000" cy="436162"/>
          </a:xfrm>
        </p:spPr>
        <p:txBody>
          <a:bodyPr anchor="ctr"/>
          <a:lstStyle/>
          <a:p>
            <a:pPr>
              <a:lnSpc>
                <a:spcPct val="100000"/>
              </a:lnSpc>
            </a:pPr>
            <a:r>
              <a:rPr lang="en-GB" sz="3200" dirty="0"/>
              <a:t>Looked after young people</a:t>
            </a:r>
          </a:p>
        </p:txBody>
      </p:sp>
      <p:sp>
        <p:nvSpPr>
          <p:cNvPr id="3" name="Subtitle 2"/>
          <p:cNvSpPr>
            <a:spLocks noGrp="1"/>
          </p:cNvSpPr>
          <p:nvPr>
            <p:ph type="subTitle" idx="1"/>
          </p:nvPr>
        </p:nvSpPr>
        <p:spPr>
          <a:xfrm>
            <a:off x="450000" y="1962857"/>
            <a:ext cx="8415704" cy="4384934"/>
          </a:xfrm>
        </p:spPr>
        <p:txBody>
          <a:bodyPr anchor="t"/>
          <a:lstStyle/>
          <a:p>
            <a:pPr marL="457200" indent="-4572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Life has been difficult; poor attachment, trauma, negative experiences</a:t>
            </a:r>
            <a:r>
              <a:rPr lang="en-GB" sz="2800" baseline="30000" dirty="0">
                <a:latin typeface="+mn-lt"/>
                <a:cs typeface="Arial" panose="020B0604020202020204" pitchFamily="34" charset="0"/>
              </a:rPr>
              <a:t> 5</a:t>
            </a:r>
          </a:p>
          <a:p>
            <a:pPr marL="457200" indent="-457200">
              <a:lnSpc>
                <a:spcPct val="100000"/>
              </a:lnSpc>
              <a:spcAft>
                <a:spcPts val="0"/>
              </a:spcAft>
              <a:buClr>
                <a:schemeClr val="accent2"/>
              </a:buClr>
              <a:buSzPct val="75000"/>
              <a:buFont typeface="Arial" panose="020B0604020202020204" pitchFamily="34" charset="0"/>
              <a:buChar char="•"/>
            </a:pPr>
            <a:endParaRPr lang="en-GB" sz="1400" baseline="30000" dirty="0">
              <a:latin typeface="+mn-lt"/>
              <a:cs typeface="Arial" panose="020B0604020202020204" pitchFamily="34" charset="0"/>
            </a:endParaRPr>
          </a:p>
          <a:p>
            <a:pPr marL="457200" indent="-4572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At higher risk of substance use than general population</a:t>
            </a:r>
            <a:r>
              <a:rPr lang="en-GB" sz="2800" baseline="30000" dirty="0">
                <a:latin typeface="+mn-lt"/>
                <a:cs typeface="Arial" panose="020B0604020202020204" pitchFamily="34" charset="0"/>
              </a:rPr>
              <a:t>6</a:t>
            </a:r>
          </a:p>
          <a:p>
            <a:pPr marL="457200" indent="-457200">
              <a:lnSpc>
                <a:spcPct val="100000"/>
              </a:lnSpc>
              <a:spcAft>
                <a:spcPts val="0"/>
              </a:spcAft>
              <a:buClr>
                <a:schemeClr val="accent2"/>
              </a:buClr>
              <a:buSzPct val="75000"/>
              <a:buFont typeface="Arial" panose="020B0604020202020204" pitchFamily="34" charset="0"/>
              <a:buChar char="•"/>
            </a:pPr>
            <a:endParaRPr lang="en-GB" sz="1400" dirty="0">
              <a:latin typeface="+mn-lt"/>
              <a:cs typeface="Arial" panose="020B0604020202020204" pitchFamily="34" charset="0"/>
            </a:endParaRPr>
          </a:p>
          <a:p>
            <a:pPr marL="457200" indent="-4572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High levels of connectedness and strong bonds with parents or caregivers associated with lower alcohol and drug use</a:t>
            </a:r>
            <a:r>
              <a:rPr lang="en-GB" sz="2800" baseline="30000" dirty="0">
                <a:latin typeface="+mn-lt"/>
                <a:cs typeface="Arial" panose="020B0604020202020204" pitchFamily="34" charset="0"/>
              </a:rPr>
              <a:t> 7</a:t>
            </a:r>
          </a:p>
          <a:p>
            <a:pPr marL="457200" indent="-457200">
              <a:lnSpc>
                <a:spcPct val="100000"/>
              </a:lnSpc>
              <a:spcAft>
                <a:spcPts val="0"/>
              </a:spcAft>
              <a:buClr>
                <a:schemeClr val="accent2"/>
              </a:buClr>
              <a:buSzPct val="75000"/>
              <a:buFont typeface="Arial" panose="020B0604020202020204" pitchFamily="34" charset="0"/>
              <a:buChar char="•"/>
            </a:pPr>
            <a:endParaRPr lang="en-GB" sz="1400" baseline="30000" dirty="0">
              <a:latin typeface="+mn-lt"/>
              <a:cs typeface="Arial" panose="020B0604020202020204" pitchFamily="34" charset="0"/>
            </a:endParaRPr>
          </a:p>
          <a:p>
            <a:pPr marL="457200" indent="-4572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Good general communication with caregivers associated with range of positive outcomes</a:t>
            </a:r>
            <a:r>
              <a:rPr lang="en-GB" sz="2800" baseline="30000" dirty="0">
                <a:latin typeface="+mn-lt"/>
                <a:cs typeface="Arial" panose="020B0604020202020204" pitchFamily="34" charset="0"/>
              </a:rPr>
              <a:t>8-10</a:t>
            </a:r>
          </a:p>
          <a:p>
            <a:pPr>
              <a:spcBef>
                <a:spcPct val="20000"/>
              </a:spcBef>
              <a:buClr>
                <a:schemeClr val="accent2"/>
              </a:buClr>
              <a:buSzPct val="75000"/>
              <a:buFont typeface="Arial" panose="020B0604020202020204" pitchFamily="34" charset="0"/>
              <a:buChar char="•"/>
            </a:pPr>
            <a:endParaRPr lang="en-GB" sz="2800" dirty="0">
              <a:latin typeface="+mn-lt"/>
              <a:cs typeface="Arial" panose="020B0604020202020204" pitchFamily="34" charset="0"/>
            </a:endParaRPr>
          </a:p>
          <a:p>
            <a:endParaRPr lang="en-GB" sz="2400" dirty="0"/>
          </a:p>
        </p:txBody>
      </p:sp>
    </p:spTree>
    <p:extLst>
      <p:ext uri="{BB962C8B-B14F-4D97-AF65-F5344CB8AC3E}">
        <p14:creationId xmlns:p14="http://schemas.microsoft.com/office/powerpoint/2010/main" val="22672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Methods</a:t>
            </a:r>
          </a:p>
        </p:txBody>
      </p:sp>
      <p:sp>
        <p:nvSpPr>
          <p:cNvPr id="3" name="Subtitle 2"/>
          <p:cNvSpPr>
            <a:spLocks noGrp="1"/>
          </p:cNvSpPr>
          <p:nvPr>
            <p:ph type="subTitle" idx="1"/>
          </p:nvPr>
        </p:nvSpPr>
        <p:spPr>
          <a:xfrm>
            <a:off x="450000" y="1980252"/>
            <a:ext cx="8244000" cy="4302561"/>
          </a:xfrm>
        </p:spPr>
        <p:txBody>
          <a:bodyPr/>
          <a:lstStyle/>
          <a:p>
            <a:pPr marL="342900" indent="-3429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Qualitative study, underpinned by a broadly social constructionist approach</a:t>
            </a:r>
          </a:p>
          <a:p>
            <a:pPr marL="342900" indent="-342900">
              <a:lnSpc>
                <a:spcPct val="100000"/>
              </a:lnSpc>
              <a:spcAft>
                <a:spcPts val="0"/>
              </a:spcAft>
              <a:buClr>
                <a:schemeClr val="accent2"/>
              </a:buClr>
              <a:buSzPct val="75000"/>
              <a:buFont typeface="Arial" panose="020B0604020202020204" pitchFamily="34" charset="0"/>
              <a:buChar char="•"/>
            </a:pPr>
            <a:endParaRPr lang="en-GB" sz="2800" dirty="0">
              <a:latin typeface="+mn-lt"/>
              <a:cs typeface="Arial" panose="020B0604020202020204" pitchFamily="34" charset="0"/>
            </a:endParaRPr>
          </a:p>
          <a:p>
            <a:pPr marL="342900" indent="-3429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In-depth interviews with:</a:t>
            </a:r>
          </a:p>
          <a:p>
            <a:pPr marL="800100" lvl="1" indent="-342900" algn="l">
              <a:lnSpc>
                <a:spcPct val="100000"/>
              </a:lnSpc>
              <a:spcAft>
                <a:spcPts val="0"/>
              </a:spcAft>
              <a:buClr>
                <a:schemeClr val="accent2"/>
              </a:buClr>
              <a:buSzPct val="75000"/>
              <a:buFont typeface="Arial" panose="020B0604020202020204" pitchFamily="34" charset="0"/>
              <a:buChar char="•"/>
            </a:pPr>
            <a:r>
              <a:rPr lang="en-GB" sz="2800" dirty="0">
                <a:solidFill>
                  <a:schemeClr val="bg1"/>
                </a:solidFill>
                <a:latin typeface="+mn-lt"/>
                <a:cs typeface="Arial" panose="020B0604020202020204" pitchFamily="34" charset="0"/>
              </a:rPr>
              <a:t>Formal carers (residential care staff, foster carers and social workers; n=18)</a:t>
            </a:r>
          </a:p>
          <a:p>
            <a:pPr marL="800100" lvl="1" indent="-342900" algn="l">
              <a:lnSpc>
                <a:spcPct val="100000"/>
              </a:lnSpc>
              <a:spcAft>
                <a:spcPts val="0"/>
              </a:spcAft>
              <a:buClr>
                <a:schemeClr val="accent2"/>
              </a:buClr>
              <a:buSzPct val="75000"/>
              <a:buFont typeface="Arial" panose="020B0604020202020204" pitchFamily="34" charset="0"/>
              <a:buChar char="•"/>
            </a:pPr>
            <a:r>
              <a:rPr lang="en-GB" sz="2800" dirty="0">
                <a:solidFill>
                  <a:schemeClr val="bg1"/>
                </a:solidFill>
                <a:latin typeface="+mn-lt"/>
                <a:cs typeface="Arial" panose="020B0604020202020204" pitchFamily="34" charset="0"/>
              </a:rPr>
              <a:t>Young people aged 12-19 years living in foster or residential care (n=13)</a:t>
            </a:r>
          </a:p>
          <a:p>
            <a:pPr marL="800100" lvl="1" indent="-342900">
              <a:lnSpc>
                <a:spcPct val="100000"/>
              </a:lnSpc>
              <a:spcAft>
                <a:spcPts val="0"/>
              </a:spcAft>
              <a:buClr>
                <a:schemeClr val="accent2"/>
              </a:buClr>
              <a:buSzPct val="75000"/>
              <a:buFont typeface="Arial" panose="020B0604020202020204" pitchFamily="34" charset="0"/>
              <a:buChar char="•"/>
            </a:pPr>
            <a:endParaRPr lang="en-GB" sz="2800" dirty="0">
              <a:latin typeface="+mn-lt"/>
              <a:cs typeface="Arial" panose="020B0604020202020204" pitchFamily="34" charset="0"/>
            </a:endParaRPr>
          </a:p>
          <a:p>
            <a:pPr marL="342900" indent="-342900">
              <a:lnSpc>
                <a:spcPct val="100000"/>
              </a:lnSpc>
              <a:spcAft>
                <a:spcPts val="0"/>
              </a:spcAft>
              <a:buClr>
                <a:schemeClr val="accent2"/>
              </a:buClr>
              <a:buSzPct val="75000"/>
              <a:buFont typeface="Arial" panose="020B0604020202020204" pitchFamily="34" charset="0"/>
              <a:buChar char="•"/>
            </a:pPr>
            <a:r>
              <a:rPr lang="en-GB" sz="2800" dirty="0">
                <a:latin typeface="+mn-lt"/>
                <a:cs typeface="Arial" panose="020B0604020202020204" pitchFamily="34" charset="0"/>
              </a:rPr>
              <a:t>Analysis – Braun &amp; Clarke’s (2006) thematic analysis</a:t>
            </a:r>
            <a:r>
              <a:rPr lang="en-GB" sz="2800" baseline="30000" dirty="0">
                <a:latin typeface="+mn-lt"/>
                <a:cs typeface="Arial" panose="020B0604020202020204" pitchFamily="34" charset="0"/>
              </a:rPr>
              <a:t>11</a:t>
            </a:r>
          </a:p>
          <a:p>
            <a:pPr marL="342900" indent="-342900">
              <a:lnSpc>
                <a:spcPct val="100000"/>
              </a:lnSpc>
              <a:spcAft>
                <a:spcPts val="0"/>
              </a:spcAft>
              <a:buClr>
                <a:schemeClr val="accent2"/>
              </a:buClr>
              <a:buSzPct val="75000"/>
              <a:buFont typeface="Arial" panose="020B0604020202020204" pitchFamily="34" charset="0"/>
              <a:buChar char="•"/>
            </a:pPr>
            <a:endParaRPr lang="en-GB" sz="2400" baseline="30000" dirty="0">
              <a:latin typeface="+mn-lt"/>
              <a:cs typeface="Arial" panose="020B0604020202020204" pitchFamily="34" charset="0"/>
            </a:endParaRPr>
          </a:p>
          <a:p>
            <a:pPr>
              <a:lnSpc>
                <a:spcPct val="100000"/>
              </a:lnSpc>
              <a:spcAft>
                <a:spcPts val="0"/>
              </a:spcAft>
              <a:buClr>
                <a:schemeClr val="accent2"/>
              </a:buClr>
              <a:buSzPct val="75000"/>
            </a:pPr>
            <a:endParaRPr lang="en-GB" baseline="30000" dirty="0"/>
          </a:p>
        </p:txBody>
      </p:sp>
    </p:spTree>
    <p:extLst>
      <p:ext uri="{BB962C8B-B14F-4D97-AF65-F5344CB8AC3E}">
        <p14:creationId xmlns:p14="http://schemas.microsoft.com/office/powerpoint/2010/main" val="26531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Findings – ‘shared doing’</a:t>
            </a:r>
          </a:p>
        </p:txBody>
      </p:sp>
      <p:sp>
        <p:nvSpPr>
          <p:cNvPr id="3" name="Subtitle 2"/>
          <p:cNvSpPr>
            <a:spLocks noGrp="1"/>
          </p:cNvSpPr>
          <p:nvPr>
            <p:ph type="subTitle" idx="1"/>
          </p:nvPr>
        </p:nvSpPr>
        <p:spPr>
          <a:xfrm>
            <a:off x="450000" y="1980251"/>
            <a:ext cx="8244000" cy="4287813"/>
          </a:xfrm>
        </p:spPr>
        <p:txBody>
          <a:bodyPr/>
          <a:lstStyle/>
          <a:p>
            <a:pPr>
              <a:lnSpc>
                <a:spcPct val="100000"/>
              </a:lnSpc>
              <a:spcAft>
                <a:spcPts val="0"/>
              </a:spcAft>
              <a:buFont typeface="Arial" panose="020B0604020202020204" pitchFamily="34" charset="0"/>
              <a:buChar char="•"/>
            </a:pPr>
            <a:r>
              <a:rPr lang="en-GB" sz="2800" dirty="0">
                <a:latin typeface="+mn-lt"/>
                <a:cs typeface="Arial" panose="020B0604020202020204" pitchFamily="34" charset="0"/>
              </a:rPr>
              <a:t>Doing things together as a way of building connectedness and having conversations about substance use</a:t>
            </a:r>
          </a:p>
          <a:p>
            <a:pPr>
              <a:lnSpc>
                <a:spcPct val="100000"/>
              </a:lnSpc>
              <a:spcAft>
                <a:spcPts val="0"/>
              </a:spcAft>
              <a:buFont typeface="Arial" panose="020B0604020202020204" pitchFamily="34" charset="0"/>
              <a:buChar char="•"/>
            </a:pPr>
            <a:endParaRPr lang="en-GB" sz="2800" dirty="0">
              <a:latin typeface="+mn-lt"/>
              <a:cs typeface="Arial" panose="020B0604020202020204" pitchFamily="34" charset="0"/>
            </a:endParaRPr>
          </a:p>
          <a:p>
            <a:pPr>
              <a:lnSpc>
                <a:spcPct val="100000"/>
              </a:lnSpc>
              <a:spcAft>
                <a:spcPts val="0"/>
              </a:spcAft>
              <a:buFont typeface="Arial" panose="020B0604020202020204" pitchFamily="34" charset="0"/>
              <a:buChar char="•"/>
            </a:pPr>
            <a:r>
              <a:rPr lang="en-GB" sz="2800" dirty="0">
                <a:latin typeface="+mn-lt"/>
                <a:cs typeface="Arial" panose="020B0604020202020204" pitchFamily="34" charset="0"/>
              </a:rPr>
              <a:t>Activities discussed included:</a:t>
            </a:r>
          </a:p>
          <a:p>
            <a:pPr lvl="1" algn="l">
              <a:lnSpc>
                <a:spcPct val="100000"/>
              </a:lnSpc>
              <a:spcAft>
                <a:spcPts val="0"/>
              </a:spcAft>
              <a:buFont typeface="Arial" panose="020B0604020202020204" pitchFamily="34" charset="0"/>
              <a:buChar char="•"/>
            </a:pPr>
            <a:r>
              <a:rPr lang="en-GB" sz="2800" dirty="0">
                <a:solidFill>
                  <a:schemeClr val="bg1"/>
                </a:solidFill>
                <a:latin typeface="+mn-lt"/>
                <a:cs typeface="Arial" panose="020B0604020202020204" pitchFamily="34" charset="0"/>
              </a:rPr>
              <a:t>Having dinner together</a:t>
            </a:r>
          </a:p>
          <a:p>
            <a:pPr lvl="1" algn="l">
              <a:lnSpc>
                <a:spcPct val="100000"/>
              </a:lnSpc>
              <a:spcAft>
                <a:spcPts val="0"/>
              </a:spcAft>
              <a:buFont typeface="Arial" panose="020B0604020202020204" pitchFamily="34" charset="0"/>
              <a:buChar char="•"/>
            </a:pPr>
            <a:r>
              <a:rPr lang="en-GB" sz="2800" dirty="0">
                <a:solidFill>
                  <a:schemeClr val="bg1"/>
                </a:solidFill>
                <a:latin typeface="+mn-lt"/>
                <a:cs typeface="Arial" panose="020B0604020202020204" pitchFamily="34" charset="0"/>
              </a:rPr>
              <a:t>Driving in the car</a:t>
            </a:r>
          </a:p>
          <a:p>
            <a:pPr lvl="1" algn="l">
              <a:lnSpc>
                <a:spcPct val="100000"/>
              </a:lnSpc>
              <a:spcAft>
                <a:spcPts val="0"/>
              </a:spcAft>
              <a:buFont typeface="Arial" panose="020B0604020202020204" pitchFamily="34" charset="0"/>
              <a:buChar char="•"/>
            </a:pPr>
            <a:r>
              <a:rPr lang="en-GB" sz="2800" dirty="0">
                <a:solidFill>
                  <a:schemeClr val="bg1"/>
                </a:solidFill>
                <a:latin typeface="+mn-lt"/>
                <a:cs typeface="Arial" panose="020B0604020202020204" pitchFamily="34" charset="0"/>
              </a:rPr>
              <a:t>Watching TV</a:t>
            </a:r>
          </a:p>
          <a:p>
            <a:pPr lvl="1" algn="l">
              <a:lnSpc>
                <a:spcPct val="100000"/>
              </a:lnSpc>
              <a:spcAft>
                <a:spcPts val="0"/>
              </a:spcAft>
              <a:buFont typeface="Arial" panose="020B0604020202020204" pitchFamily="34" charset="0"/>
              <a:buChar char="•"/>
            </a:pPr>
            <a:r>
              <a:rPr lang="en-GB" sz="2800" dirty="0">
                <a:solidFill>
                  <a:schemeClr val="bg1"/>
                </a:solidFill>
                <a:latin typeface="+mn-lt"/>
                <a:cs typeface="Arial" panose="020B0604020202020204" pitchFamily="34" charset="0"/>
              </a:rPr>
              <a:t>Being in the kitchen (cooking/doing the dishes)</a:t>
            </a:r>
          </a:p>
          <a:p>
            <a:pPr lvl="1" algn="l">
              <a:lnSpc>
                <a:spcPct val="100000"/>
              </a:lnSpc>
              <a:spcAft>
                <a:spcPts val="0"/>
              </a:spcAft>
              <a:buFont typeface="Arial" panose="020B0604020202020204" pitchFamily="34" charset="0"/>
              <a:buChar char="•"/>
            </a:pPr>
            <a:r>
              <a:rPr lang="en-GB" sz="2800" dirty="0">
                <a:solidFill>
                  <a:schemeClr val="bg1"/>
                </a:solidFill>
                <a:latin typeface="+mn-lt"/>
                <a:cs typeface="Arial" panose="020B0604020202020204" pitchFamily="34" charset="0"/>
              </a:rPr>
              <a:t>Going for a walk</a:t>
            </a:r>
          </a:p>
          <a:p>
            <a:endParaRPr lang="en-GB" dirty="0"/>
          </a:p>
        </p:txBody>
      </p:sp>
    </p:spTree>
    <p:extLst>
      <p:ext uri="{BB962C8B-B14F-4D97-AF65-F5344CB8AC3E}">
        <p14:creationId xmlns:p14="http://schemas.microsoft.com/office/powerpoint/2010/main" val="18500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3">
            <a:extLst>
              <a:ext uri="{FF2B5EF4-FFF2-40B4-BE49-F238E27FC236}">
                <a16:creationId xmlns:a16="http://schemas.microsoft.com/office/drawing/2014/main" id="{D9D4680D-11B7-4D03-B7E4-DA19936A19DF}"/>
              </a:ext>
            </a:extLst>
          </p:cNvPr>
          <p:cNvSpPr/>
          <p:nvPr/>
        </p:nvSpPr>
        <p:spPr>
          <a:xfrm>
            <a:off x="124904" y="110613"/>
            <a:ext cx="5820490" cy="2586166"/>
          </a:xfrm>
          <a:prstGeom prst="wedgeRoundRectCallout">
            <a:avLst>
              <a:gd name="adj1" fmla="val 52052"/>
              <a:gd name="adj2" fmla="val 701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ular Callout 8">
            <a:extLst>
              <a:ext uri="{FF2B5EF4-FFF2-40B4-BE49-F238E27FC236}">
                <a16:creationId xmlns:a16="http://schemas.microsoft.com/office/drawing/2014/main" id="{5A860757-3E4A-4F87-BCC1-2246D6EAB290}"/>
              </a:ext>
            </a:extLst>
          </p:cNvPr>
          <p:cNvSpPr/>
          <p:nvPr/>
        </p:nvSpPr>
        <p:spPr>
          <a:xfrm>
            <a:off x="1979712" y="3555524"/>
            <a:ext cx="6984776" cy="2170750"/>
          </a:xfrm>
          <a:prstGeom prst="wedgeRoundRectCallout">
            <a:avLst>
              <a:gd name="adj1" fmla="val -44021"/>
              <a:gd name="adj2" fmla="val 775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latin typeface="Arial" panose="020B0604020202020204" pitchFamily="34" charset="0"/>
                <a:cs typeface="Arial" panose="020B0604020202020204" pitchFamily="34" charset="0"/>
              </a:rPr>
              <a:t>“very often I find that sitting in a room like we having our conversation is something that is really hard for young people I found that often it works much easier if you do something together” </a:t>
            </a:r>
          </a:p>
          <a:p>
            <a:pPr algn="ctr"/>
            <a:r>
              <a:rPr lang="en-GB" sz="2400" dirty="0">
                <a:solidFill>
                  <a:schemeClr val="tx1"/>
                </a:solidFill>
                <a:latin typeface="Arial" panose="020B0604020202020204" pitchFamily="34" charset="0"/>
                <a:cs typeface="Arial" panose="020B0604020202020204" pitchFamily="34" charset="0"/>
              </a:rPr>
              <a:t>(Michelle, Social Worker)</a:t>
            </a:r>
          </a:p>
        </p:txBody>
      </p:sp>
      <p:sp>
        <p:nvSpPr>
          <p:cNvPr id="2" name="Rectangle 1">
            <a:extLst>
              <a:ext uri="{FF2B5EF4-FFF2-40B4-BE49-F238E27FC236}">
                <a16:creationId xmlns:a16="http://schemas.microsoft.com/office/drawing/2014/main" id="{A2901514-6018-4AD3-AF3A-F07DC03FD7A3}"/>
              </a:ext>
            </a:extLst>
          </p:cNvPr>
          <p:cNvSpPr/>
          <p:nvPr/>
        </p:nvSpPr>
        <p:spPr>
          <a:xfrm>
            <a:off x="421158" y="249534"/>
            <a:ext cx="5227982" cy="2308324"/>
          </a:xfrm>
          <a:prstGeom prst="rect">
            <a:avLst/>
          </a:prstGeom>
        </p:spPr>
        <p:txBody>
          <a:bodyPr wrap="square">
            <a:spAutoFit/>
          </a:bodyPr>
          <a:lstStyle/>
          <a:p>
            <a:pPr algn="ctr">
              <a:spcAft>
                <a:spcPts val="0"/>
              </a:spcAft>
            </a:pPr>
            <a:r>
              <a:rPr lang="en-GB" sz="2400" i="1" dirty="0">
                <a:latin typeface="Arial" panose="020B0604020202020204" pitchFamily="34" charset="0"/>
                <a:ea typeface="Times New Roman" panose="02020603050405020304" pitchFamily="18" charset="0"/>
              </a:rPr>
              <a:t>“there's </a:t>
            </a:r>
            <a:r>
              <a:rPr lang="en-GB" sz="2400" i="1" dirty="0" err="1">
                <a:latin typeface="Arial" panose="020B0604020202020204" pitchFamily="34" charset="0"/>
                <a:ea typeface="Times New Roman" panose="02020603050405020304" pitchFamily="18" charset="0"/>
              </a:rPr>
              <a:t>somethin</a:t>
            </a:r>
            <a:r>
              <a:rPr lang="en-GB" sz="2400" i="1" dirty="0">
                <a:latin typeface="Arial" panose="020B0604020202020204" pitchFamily="34" charset="0"/>
                <a:ea typeface="Times New Roman" panose="02020603050405020304" pitchFamily="18" charset="0"/>
              </a:rPr>
              <a:t>’…easier being in the car cos you're not like...I don't like eye contact with people…I have a '</a:t>
            </a:r>
            <a:r>
              <a:rPr lang="en-GB" sz="2400" i="1" dirty="0" err="1">
                <a:latin typeface="Arial" panose="020B0604020202020204" pitchFamily="34" charset="0"/>
                <a:ea typeface="Times New Roman" panose="02020603050405020304" pitchFamily="18" charset="0"/>
              </a:rPr>
              <a:t>hing</a:t>
            </a:r>
            <a:r>
              <a:rPr lang="en-GB" sz="2400" i="1" dirty="0">
                <a:latin typeface="Arial" panose="020B0604020202020204" pitchFamily="34" charset="0"/>
                <a:ea typeface="Times New Roman" panose="02020603050405020304" pitchFamily="18" charset="0"/>
              </a:rPr>
              <a:t> with eye contact…but it's easier in the car” </a:t>
            </a:r>
          </a:p>
          <a:p>
            <a:pPr algn="ctr">
              <a:spcAft>
                <a:spcPts val="0"/>
              </a:spcAft>
            </a:pPr>
            <a:r>
              <a:rPr lang="en-GB" sz="2400" dirty="0">
                <a:latin typeface="Arial" panose="020B0604020202020204" pitchFamily="34" charset="0"/>
                <a:ea typeface="Times New Roman" panose="02020603050405020304" pitchFamily="18" charset="0"/>
              </a:rPr>
              <a:t>(Sophie, age 15, foster care) </a:t>
            </a:r>
            <a:endParaRPr lang="en-GB" sz="2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772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
            <a:extLst>
              <a:ext uri="{FF2B5EF4-FFF2-40B4-BE49-F238E27FC236}">
                <a16:creationId xmlns:a16="http://schemas.microsoft.com/office/drawing/2014/main" id="{929C0234-4A46-4D7F-A9C4-1509533311BE}"/>
              </a:ext>
            </a:extLst>
          </p:cNvPr>
          <p:cNvSpPr/>
          <p:nvPr/>
        </p:nvSpPr>
        <p:spPr>
          <a:xfrm>
            <a:off x="251520" y="126823"/>
            <a:ext cx="8712968" cy="1920638"/>
          </a:xfrm>
          <a:prstGeom prst="wedgeRoundRectCallout">
            <a:avLst>
              <a:gd name="adj1" fmla="val -46766"/>
              <a:gd name="adj2" fmla="val 695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DE08460-CD9F-4D6A-A79E-C4626AFF20BB}"/>
              </a:ext>
            </a:extLst>
          </p:cNvPr>
          <p:cNvSpPr/>
          <p:nvPr/>
        </p:nvSpPr>
        <p:spPr>
          <a:xfrm>
            <a:off x="539552" y="265743"/>
            <a:ext cx="8280920" cy="1785104"/>
          </a:xfrm>
          <a:prstGeom prst="rect">
            <a:avLst/>
          </a:prstGeom>
        </p:spPr>
        <p:txBody>
          <a:bodyPr wrap="square">
            <a:spAutoFit/>
          </a:bodyPr>
          <a:lstStyle/>
          <a:p>
            <a:pPr algn="ctr"/>
            <a:r>
              <a:rPr lang="en-GB" sz="2200" i="1" dirty="0">
                <a:latin typeface="Arial" panose="020B0604020202020204" pitchFamily="34" charset="0"/>
                <a:cs typeface="Arial" panose="020B0604020202020204" pitchFamily="34" charset="0"/>
              </a:rPr>
              <a:t>“</a:t>
            </a:r>
            <a:r>
              <a:rPr lang="en-GB" sz="2200" i="1" dirty="0" err="1">
                <a:latin typeface="Arial" panose="020B0604020202020204" pitchFamily="34" charset="0"/>
                <a:cs typeface="Arial" panose="020B0604020202020204" pitchFamily="34" charset="0"/>
              </a:rPr>
              <a:t>goin</a:t>
            </a:r>
            <a:r>
              <a:rPr lang="en-GB" sz="2200" i="1" dirty="0">
                <a:latin typeface="Arial" panose="020B0604020202020204" pitchFamily="34" charset="0"/>
                <a:cs typeface="Arial" panose="020B0604020202020204" pitchFamily="34" charset="0"/>
              </a:rPr>
              <a:t>' for a drive in the car…that's the ultimate top one for me...cos kids don't have to do the eye-to-eye contact when you're driving you can't </a:t>
            </a:r>
            <a:r>
              <a:rPr lang="en-GB" sz="2200" i="1" dirty="0" err="1">
                <a:latin typeface="Arial" panose="020B0604020202020204" pitchFamily="34" charset="0"/>
                <a:cs typeface="Arial" panose="020B0604020202020204" pitchFamily="34" charset="0"/>
              </a:rPr>
              <a:t>d'you</a:t>
            </a:r>
            <a:r>
              <a:rPr lang="en-GB" sz="2200" i="1" dirty="0">
                <a:latin typeface="Arial" panose="020B0604020202020204" pitchFamily="34" charset="0"/>
                <a:cs typeface="Arial" panose="020B0604020202020204" pitchFamily="34" charset="0"/>
              </a:rPr>
              <a:t> know so they'll quite happily chat away” </a:t>
            </a:r>
          </a:p>
          <a:p>
            <a:pPr algn="ctr"/>
            <a:r>
              <a:rPr lang="en-GB" sz="2200" dirty="0">
                <a:latin typeface="Arial" panose="020B0604020202020204" pitchFamily="34" charset="0"/>
                <a:cs typeface="Arial" panose="020B0604020202020204" pitchFamily="34" charset="0"/>
              </a:rPr>
              <a:t>(Sharon, Residential Care Worker, Unit D)</a:t>
            </a:r>
          </a:p>
        </p:txBody>
      </p:sp>
      <p:sp>
        <p:nvSpPr>
          <p:cNvPr id="13" name="Rounded Rectangular Callout 8">
            <a:extLst>
              <a:ext uri="{FF2B5EF4-FFF2-40B4-BE49-F238E27FC236}">
                <a16:creationId xmlns:a16="http://schemas.microsoft.com/office/drawing/2014/main" id="{EAE61A23-DD09-4CC5-9D8E-B600006CAF31}"/>
              </a:ext>
            </a:extLst>
          </p:cNvPr>
          <p:cNvSpPr/>
          <p:nvPr/>
        </p:nvSpPr>
        <p:spPr>
          <a:xfrm>
            <a:off x="683568" y="2442411"/>
            <a:ext cx="8136904" cy="3283863"/>
          </a:xfrm>
          <a:prstGeom prst="wedgeRoundRectCallout">
            <a:avLst>
              <a:gd name="adj1" fmla="val 45437"/>
              <a:gd name="adj2" fmla="val 658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a:solidFill>
                  <a:schemeClr val="tx1"/>
                </a:solidFill>
                <a:latin typeface="Arial" panose="020B0604020202020204" pitchFamily="34" charset="0"/>
                <a:cs typeface="Arial" panose="020B0604020202020204" pitchFamily="34" charset="0"/>
              </a:rPr>
              <a:t>“the dogs was a great thing cos you’re both front facing…you’re </a:t>
            </a:r>
            <a:r>
              <a:rPr lang="en-GB" sz="2200" i="1" dirty="0" err="1">
                <a:solidFill>
                  <a:schemeClr val="tx1"/>
                </a:solidFill>
                <a:latin typeface="Arial" panose="020B0604020202020204" pitchFamily="34" charset="0"/>
                <a:cs typeface="Arial" panose="020B0604020202020204" pitchFamily="34" charset="0"/>
              </a:rPr>
              <a:t>sorta</a:t>
            </a:r>
            <a:r>
              <a:rPr lang="en-GB" sz="2200" i="1" dirty="0">
                <a:solidFill>
                  <a:schemeClr val="tx1"/>
                </a:solidFill>
                <a:latin typeface="Arial" panose="020B0604020202020204" pitchFamily="34" charset="0"/>
                <a:cs typeface="Arial" panose="020B0604020202020204" pitchFamily="34" charset="0"/>
              </a:rPr>
              <a:t> tied up with apparently you know walking the dogs and throwing balls for the dogs and within all that you can talk about anything and everything. Did I ever walk out the door and say ‘and today we’re raising the subject of substance misuse? It wasn’t…it would be if it was you know easy to bring up and seemed appropriate” </a:t>
            </a:r>
          </a:p>
          <a:p>
            <a:pPr algn="ctr"/>
            <a:r>
              <a:rPr lang="en-GB" sz="2200" dirty="0">
                <a:solidFill>
                  <a:schemeClr val="tx1"/>
                </a:solidFill>
                <a:latin typeface="Arial" panose="020B0604020202020204" pitchFamily="34" charset="0"/>
                <a:cs typeface="Arial" panose="020B0604020202020204" pitchFamily="34" charset="0"/>
              </a:rPr>
              <a:t>(Susan, Foster Carer)</a:t>
            </a:r>
          </a:p>
        </p:txBody>
      </p:sp>
    </p:spTree>
    <p:extLst>
      <p:ext uri="{BB962C8B-B14F-4D97-AF65-F5344CB8AC3E}">
        <p14:creationId xmlns:p14="http://schemas.microsoft.com/office/powerpoint/2010/main" val="29412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Recommendations and implications</a:t>
            </a:r>
          </a:p>
        </p:txBody>
      </p:sp>
      <p:sp>
        <p:nvSpPr>
          <p:cNvPr id="3" name="Subtitle 2"/>
          <p:cNvSpPr>
            <a:spLocks noGrp="1"/>
          </p:cNvSpPr>
          <p:nvPr>
            <p:ph type="subTitle" idx="1"/>
          </p:nvPr>
        </p:nvSpPr>
        <p:spPr>
          <a:xfrm>
            <a:off x="450000" y="1980252"/>
            <a:ext cx="8244000" cy="4336142"/>
          </a:xfrm>
        </p:spPr>
        <p:txBody>
          <a:bodyPr/>
          <a:lstStyle/>
          <a:p>
            <a:pPr>
              <a:lnSpc>
                <a:spcPct val="100000"/>
              </a:lnSpc>
              <a:spcAft>
                <a:spcPts val="0"/>
              </a:spcAft>
            </a:pPr>
            <a:r>
              <a:rPr lang="en-GB" sz="2400" dirty="0"/>
              <a:t>Carers should be encouraged to take advantage of the occasions in which they are alone with young people, in these particular spaces; </a:t>
            </a:r>
          </a:p>
          <a:p>
            <a:pPr>
              <a:lnSpc>
                <a:spcPct val="100000"/>
              </a:lnSpc>
              <a:spcAft>
                <a:spcPts val="0"/>
              </a:spcAft>
            </a:pPr>
            <a:endParaRPr lang="en-GB" sz="2400" dirty="0"/>
          </a:p>
          <a:p>
            <a:pPr>
              <a:lnSpc>
                <a:spcPct val="100000"/>
              </a:lnSpc>
              <a:spcAft>
                <a:spcPts val="0"/>
              </a:spcAft>
            </a:pPr>
            <a:r>
              <a:rPr lang="en-GB" sz="2400" dirty="0"/>
              <a:t>Carers should extend the use of shared doing to communication about other sensitive topics, creating a safe environment in which to have these difficult conversations;</a:t>
            </a:r>
          </a:p>
          <a:p>
            <a:pPr>
              <a:lnSpc>
                <a:spcPct val="100000"/>
              </a:lnSpc>
              <a:spcAft>
                <a:spcPts val="0"/>
              </a:spcAft>
            </a:pPr>
            <a:endParaRPr lang="en-GB" sz="2400" dirty="0"/>
          </a:p>
          <a:p>
            <a:pPr>
              <a:lnSpc>
                <a:spcPct val="100000"/>
              </a:lnSpc>
              <a:spcAft>
                <a:spcPts val="0"/>
              </a:spcAft>
            </a:pPr>
            <a:r>
              <a:rPr lang="en-GB" sz="2400" dirty="0"/>
              <a:t>Carers should also be encouraged to build long-lasting, quality relationships with young people in order to improve young people’s experiences and communication, taking into account potential tensions experienced due to their role identity. </a:t>
            </a:r>
          </a:p>
          <a:p>
            <a:endParaRPr lang="en-GB" dirty="0"/>
          </a:p>
        </p:txBody>
      </p:sp>
    </p:spTree>
    <p:extLst>
      <p:ext uri="{BB962C8B-B14F-4D97-AF65-F5344CB8AC3E}">
        <p14:creationId xmlns:p14="http://schemas.microsoft.com/office/powerpoint/2010/main" val="41982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311965"/>
            <a:ext cx="8244000" cy="478776"/>
          </a:xfrm>
        </p:spPr>
        <p:txBody>
          <a:bodyPr/>
          <a:lstStyle/>
          <a:p>
            <a:pPr>
              <a:lnSpc>
                <a:spcPct val="100000"/>
              </a:lnSpc>
            </a:pPr>
            <a:r>
              <a:rPr lang="en-GB" sz="3200" dirty="0"/>
              <a:t>Discussion points</a:t>
            </a:r>
          </a:p>
        </p:txBody>
      </p:sp>
      <p:sp>
        <p:nvSpPr>
          <p:cNvPr id="3" name="Subtitle 2"/>
          <p:cNvSpPr>
            <a:spLocks noGrp="1"/>
          </p:cNvSpPr>
          <p:nvPr>
            <p:ph type="subTitle" idx="1"/>
          </p:nvPr>
        </p:nvSpPr>
        <p:spPr>
          <a:xfrm>
            <a:off x="450000" y="1980252"/>
            <a:ext cx="8244000" cy="4251736"/>
          </a:xfrm>
        </p:spPr>
        <p:txBody>
          <a:bodyPr anchor="ctr"/>
          <a:lstStyle/>
          <a:p>
            <a:pPr marL="342900" indent="-342900">
              <a:lnSpc>
                <a:spcPct val="100000"/>
              </a:lnSpc>
              <a:spcAft>
                <a:spcPts val="0"/>
              </a:spcAft>
              <a:buAutoNum type="arabicPeriod"/>
            </a:pPr>
            <a:r>
              <a:rPr lang="en-GB" sz="2800" dirty="0"/>
              <a:t>What challenges might carers have in creating these environments to have conversations about substance use?</a:t>
            </a:r>
          </a:p>
          <a:p>
            <a:pPr marL="342900" indent="-342900">
              <a:lnSpc>
                <a:spcPct val="100000"/>
              </a:lnSpc>
              <a:spcAft>
                <a:spcPts val="0"/>
              </a:spcAft>
              <a:buAutoNum type="arabicPeriod"/>
            </a:pPr>
            <a:endParaRPr lang="en-GB" sz="2800" dirty="0"/>
          </a:p>
          <a:p>
            <a:pPr marL="342900" indent="-342900">
              <a:lnSpc>
                <a:spcPct val="100000"/>
              </a:lnSpc>
              <a:spcAft>
                <a:spcPts val="0"/>
              </a:spcAft>
              <a:buAutoNum type="arabicPeriod"/>
            </a:pPr>
            <a:r>
              <a:rPr lang="en-GB" sz="2800" dirty="0"/>
              <a:t> Could ‘shared doing’ be used to have other difficult conversations? </a:t>
            </a:r>
          </a:p>
        </p:txBody>
      </p:sp>
    </p:spTree>
    <p:extLst>
      <p:ext uri="{BB962C8B-B14F-4D97-AF65-F5344CB8AC3E}">
        <p14:creationId xmlns:p14="http://schemas.microsoft.com/office/powerpoint/2010/main" val="1000030970"/>
      </p:ext>
    </p:extLst>
  </p:cSld>
  <p:clrMapOvr>
    <a:masterClrMapping/>
  </p:clrMapOvr>
</p:sld>
</file>

<file path=ppt/theme/theme1.xml><?xml version="1.0" encoding="utf-8"?>
<a:theme xmlns:a="http://schemas.openxmlformats.org/drawingml/2006/main" name="HeritageTheme-square">
  <a:themeElements>
    <a:clrScheme name="Custom 4">
      <a:dk1>
        <a:srgbClr val="007935"/>
      </a:dk1>
      <a:lt1>
        <a:srgbClr val="FFFFFF"/>
      </a:lt1>
      <a:dk2>
        <a:srgbClr val="007832"/>
      </a:dk2>
      <a:lt2>
        <a:srgbClr val="FFFFFF"/>
      </a:lt2>
      <a:accent1>
        <a:srgbClr val="057932"/>
      </a:accent1>
      <a:accent2>
        <a:srgbClr val="628B64"/>
      </a:accent2>
      <a:accent3>
        <a:srgbClr val="90A98A"/>
      </a:accent3>
      <a:accent4>
        <a:srgbClr val="BCC8B7"/>
      </a:accent4>
      <a:accent5>
        <a:srgbClr val="2B7050"/>
      </a:accent5>
      <a:accent6>
        <a:srgbClr val="70947C"/>
      </a:accent6>
      <a:hlink>
        <a:srgbClr val="61B3E3"/>
      </a:hlink>
      <a:folHlink>
        <a:srgbClr val="EE77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ritageTheme-square" id="{71B0107B-A295-4D45-AB5F-0F1C4952608D}" vid="{D54D0DB2-9002-4637-A4ED-CD073064D7CB}"/>
    </a:ext>
  </a:extLst>
</a:theme>
</file>

<file path=ppt/theme/theme2.xml><?xml version="1.0" encoding="utf-8"?>
<a:theme xmlns:a="http://schemas.openxmlformats.org/drawingml/2006/main" name="UoS Energy 1 Blue">
  <a:themeElements>
    <a:clrScheme name="Custom 2">
      <a:dk1>
        <a:srgbClr val="395CAD"/>
      </a:dk1>
      <a:lt1>
        <a:srgbClr val="FFFFFF"/>
      </a:lt1>
      <a:dk2>
        <a:srgbClr val="365EAD"/>
      </a:dk2>
      <a:lt2>
        <a:srgbClr val="EEECE1"/>
      </a:lt2>
      <a:accent1>
        <a:srgbClr val="7887C3"/>
      </a:accent1>
      <a:accent2>
        <a:srgbClr val="9FA7D5"/>
      </a:accent2>
      <a:accent3>
        <a:srgbClr val="C6C9E7"/>
      </a:accent3>
      <a:accent4>
        <a:srgbClr val="61B3E3"/>
      </a:accent4>
      <a:accent5>
        <a:srgbClr val="9AC8ED"/>
      </a:accent5>
      <a:accent6>
        <a:srgbClr val="BBD8F2"/>
      </a:accent6>
      <a:hlink>
        <a:srgbClr val="F4A365"/>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3.xml><?xml version="1.0" encoding="utf-8"?>
<a:theme xmlns:a="http://schemas.openxmlformats.org/drawingml/2006/main" name="UoS Energy 1 Red">
  <a:themeElements>
    <a:clrScheme name="Custom 3">
      <a:dk1>
        <a:srgbClr val="762055"/>
      </a:dk1>
      <a:lt1>
        <a:srgbClr val="FFFFFF"/>
      </a:lt1>
      <a:dk2>
        <a:srgbClr val="762156"/>
      </a:dk2>
      <a:lt2>
        <a:srgbClr val="FFFFFF"/>
      </a:lt2>
      <a:accent1>
        <a:srgbClr val="762056"/>
      </a:accent1>
      <a:accent2>
        <a:srgbClr val="985A7E"/>
      </a:accent2>
      <a:accent3>
        <a:srgbClr val="B286A1"/>
      </a:accent3>
      <a:accent4>
        <a:srgbClr val="CFB4C5"/>
      </a:accent4>
      <a:accent5>
        <a:srgbClr val="572B82"/>
      </a:accent5>
      <a:accent6>
        <a:srgbClr val="8561A4"/>
      </a:accent6>
      <a:hlink>
        <a:srgbClr val="EE7723"/>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HeritageTheme-square</Template>
  <TotalTime>409</TotalTime>
  <Words>1117</Words>
  <Application>Microsoft Office PowerPoint</Application>
  <PresentationFormat>On-screen Show (4:3)</PresentationFormat>
  <Paragraphs>80</Paragraphs>
  <Slides>11</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Symbol</vt:lpstr>
      <vt:lpstr>Times New Roman</vt:lpstr>
      <vt:lpstr>HeritageTheme-square</vt:lpstr>
      <vt:lpstr>UoS Energy 1 Blue</vt:lpstr>
      <vt:lpstr>UoS Energy 1 Red</vt:lpstr>
      <vt:lpstr>Substance use communication between looked after young people and carers</vt:lpstr>
      <vt:lpstr>Communication, connectedness and substance use</vt:lpstr>
      <vt:lpstr>Looked after young people</vt:lpstr>
      <vt:lpstr>Methods</vt:lpstr>
      <vt:lpstr>Findings – ‘shared doing’</vt:lpstr>
      <vt:lpstr>PowerPoint Presentation</vt:lpstr>
      <vt:lpstr>PowerPoint Presentation</vt:lpstr>
      <vt:lpstr>Recommendations and implications</vt:lpstr>
      <vt:lpstr>Discussion points</vt:lpstr>
      <vt:lpstr>Acknowledgements</vt:lpstr>
      <vt:lpstr>References</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Carver</dc:creator>
  <cp:lastModifiedBy>Hannah Carver</cp:lastModifiedBy>
  <cp:revision>30</cp:revision>
  <dcterms:created xsi:type="dcterms:W3CDTF">2018-05-02T14:53:15Z</dcterms:created>
  <dcterms:modified xsi:type="dcterms:W3CDTF">2018-10-22T11:50:57Z</dcterms:modified>
</cp:coreProperties>
</file>